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8" r:id="rId3"/>
    <p:sldId id="257" r:id="rId4"/>
    <p:sldId id="259" r:id="rId5"/>
    <p:sldId id="260" r:id="rId6"/>
    <p:sldId id="261" r:id="rId7"/>
    <p:sldId id="263" r:id="rId8"/>
    <p:sldId id="258" r:id="rId9"/>
    <p:sldId id="282" r:id="rId10"/>
    <p:sldId id="265" r:id="rId11"/>
    <p:sldId id="272" r:id="rId12"/>
    <p:sldId id="274" r:id="rId13"/>
    <p:sldId id="283" r:id="rId14"/>
    <p:sldId id="276" r:id="rId15"/>
    <p:sldId id="279" r:id="rId16"/>
    <p:sldId id="281" r:id="rId17"/>
    <p:sldId id="277" r:id="rId18"/>
    <p:sldId id="284" r:id="rId19"/>
    <p:sldId id="285" r:id="rId20"/>
    <p:sldId id="286" r:id="rId21"/>
    <p:sldId id="287" r:id="rId22"/>
    <p:sldId id="293" r:id="rId23"/>
    <p:sldId id="289" r:id="rId24"/>
    <p:sldId id="290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D50B3-6633-431C-B856-C738BBAD804E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E5BFB-2EF6-41E6-BCA5-EF693EF00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6D82-C8F1-4098-BCDC-EB5BEEAFB8C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0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43823-6E16-40B8-9664-CFF24E6F94A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2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43823-6E16-40B8-9664-CFF24E6F94A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43823-6E16-40B8-9664-CFF24E6F94A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19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43823-6E16-40B8-9664-CFF24E6F94A7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8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AE1802-C062-40C0-A5BF-7F127861F75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BB2E03-DB72-4E87-AE9D-6B022FD05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1628800"/>
            <a:ext cx="8892480" cy="3960440"/>
          </a:xfrm>
        </p:spPr>
        <p:txBody>
          <a:bodyPr/>
          <a:lstStyle/>
          <a:p>
            <a:pPr algn="ctr"/>
            <a:r>
              <a:rPr lang="ru-RU" sz="4800" dirty="0" smtClean="0"/>
              <a:t>КОРОНАВИРУСНАЯ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ИНФЕКЦИЯ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1400" dirty="0" smtClean="0"/>
              <a:t>Преподаватель инфекционных болезней</a:t>
            </a:r>
            <a:br>
              <a:rPr lang="ru-RU" sz="1400" dirty="0" smtClean="0"/>
            </a:br>
            <a:r>
              <a:rPr lang="ru-RU" sz="1400" dirty="0" smtClean="0"/>
              <a:t>Федоренко Нина Андреевна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562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54117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К подозрительным случаям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ТОРС (SARS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MERS,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2019-nCoV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относят случаи ОРЗ при наличии:</a:t>
            </a:r>
          </a:p>
          <a:p>
            <a:pPr algn="just"/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повышения температуры тела выше 38°С;</a:t>
            </a:r>
          </a:p>
          <a:p>
            <a:pPr algn="just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наличии одного или нескольких признаков ОРЗ (кашель, учащенное или затрудненное дыхание, гипоксемия);</a:t>
            </a:r>
          </a:p>
          <a:p>
            <a:pPr algn="just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выезд в течении 14 суток до появления симптомов из регионов неблагополучных по коронавирусной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220169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cale_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НАИБОЛЬШЕМУ ЗАБОЛЕВАНИЮ ПОДВЕРЖЕНЫ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620688"/>
            <a:ext cx="8435280" cy="5505479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пациенты с сахарным диабетом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хроническими </a:t>
            </a:r>
            <a:r>
              <a:rPr lang="ru-RU" b="1" dirty="0">
                <a:solidFill>
                  <a:srgbClr val="FFFF00"/>
                </a:solidFill>
              </a:rPr>
              <a:t>заболеваниями </a:t>
            </a:r>
            <a:r>
              <a:rPr lang="ru-RU" b="1" dirty="0" smtClean="0">
                <a:solidFill>
                  <a:srgbClr val="FFFF00"/>
                </a:solidFill>
              </a:rPr>
              <a:t>лёгких и сердца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почечной недостаточностью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иммуносупрессией</a:t>
            </a:r>
            <a:r>
              <a:rPr lang="ru-RU" dirty="0"/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scale_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Осложнения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marL="400050" indent="-400050">
              <a:buAutoNum type="romanUcPeriod"/>
            </a:pPr>
            <a:r>
              <a:rPr lang="ru-RU" b="1" dirty="0">
                <a:solidFill>
                  <a:srgbClr val="FFFF00"/>
                </a:solidFill>
              </a:rPr>
              <a:t>Т</a:t>
            </a:r>
            <a:r>
              <a:rPr lang="ru-RU" b="1" dirty="0" smtClean="0">
                <a:solidFill>
                  <a:srgbClr val="FFFF00"/>
                </a:solidFill>
              </a:rPr>
              <a:t>яжелая пневмония; </a:t>
            </a:r>
          </a:p>
          <a:p>
            <a:pPr marL="400050" indent="-400050">
              <a:buAutoNum type="romanUcPeriod"/>
            </a:pPr>
            <a:r>
              <a:rPr lang="ru-RU" b="1" dirty="0" smtClean="0">
                <a:solidFill>
                  <a:srgbClr val="FFFF00"/>
                </a:solidFill>
              </a:rPr>
              <a:t>ОРДС (острый респираторный </a:t>
            </a:r>
            <a:r>
              <a:rPr lang="ru-RU" b="1" dirty="0" err="1" smtClean="0">
                <a:solidFill>
                  <a:srgbClr val="FFFF00"/>
                </a:solidFill>
              </a:rPr>
              <a:t>дистресс</a:t>
            </a:r>
            <a:r>
              <a:rPr lang="ru-RU" b="1" dirty="0" smtClean="0">
                <a:solidFill>
                  <a:srgbClr val="FFFF00"/>
                </a:solidFill>
              </a:rPr>
              <a:t>-синдром с необходимостью ИВЛ); </a:t>
            </a:r>
          </a:p>
          <a:p>
            <a:pPr marL="400050" indent="-400050">
              <a:buAutoNum type="romanUcPeriod"/>
            </a:pPr>
            <a:r>
              <a:rPr lang="ru-RU" b="1" dirty="0" err="1" smtClean="0">
                <a:solidFill>
                  <a:srgbClr val="FFFF00"/>
                </a:solidFill>
              </a:rPr>
              <a:t>Полиорганная</a:t>
            </a:r>
            <a:r>
              <a:rPr lang="ru-RU" b="1" dirty="0" smtClean="0">
                <a:solidFill>
                  <a:srgbClr val="FFFF00"/>
                </a:solidFill>
              </a:rPr>
              <a:t> недостаточность; </a:t>
            </a:r>
          </a:p>
          <a:p>
            <a:pPr marL="400050" indent="-400050">
              <a:buAutoNum type="romanUcPeriod"/>
            </a:pPr>
            <a:r>
              <a:rPr lang="ru-RU" b="1" dirty="0" smtClean="0">
                <a:solidFill>
                  <a:srgbClr val="FFFF00"/>
                </a:solidFill>
              </a:rPr>
              <a:t>Почечная недостаточность (требующая диализа); </a:t>
            </a:r>
          </a:p>
          <a:p>
            <a:pPr marL="400050" indent="-400050">
              <a:buAutoNum type="romanUcPeriod"/>
            </a:pPr>
            <a:r>
              <a:rPr lang="ru-RU" b="1" dirty="0" smtClean="0">
                <a:solidFill>
                  <a:srgbClr val="FFFF00"/>
                </a:solidFill>
              </a:rPr>
              <a:t>ДВС-синдром; </a:t>
            </a:r>
          </a:p>
          <a:p>
            <a:pPr marL="400050" indent="-400050">
              <a:buAutoNum type="romanUcPeriod"/>
            </a:pPr>
            <a:r>
              <a:rPr lang="ru-RU" b="1" dirty="0" smtClean="0">
                <a:solidFill>
                  <a:srgbClr val="FFFF00"/>
                </a:solidFill>
              </a:rPr>
              <a:t>Перикардит.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23728" y="836712"/>
            <a:ext cx="5420072" cy="3369528"/>
          </a:xfrm>
        </p:spPr>
        <p:txBody>
          <a:bodyPr/>
          <a:lstStyle/>
          <a:p>
            <a:r>
              <a:rPr lang="ru-RU" sz="3200" b="1" dirty="0" smtClean="0"/>
              <a:t>ОПРЕДЕЛЕНИЕ РНК ВИРУСА МЕТОДОМ ПЦР.</a:t>
            </a:r>
          </a:p>
          <a:p>
            <a:r>
              <a:rPr lang="ru-RU" sz="3200" b="1" dirty="0" smtClean="0"/>
              <a:t>ТРЕХКРАТНЫЙ АНАЛИЗ.</a:t>
            </a:r>
          </a:p>
          <a:p>
            <a:r>
              <a:rPr lang="ru-RU" sz="3200" b="1" dirty="0" smtClean="0"/>
              <a:t>МАЗОК ИЗ НОСОГЛОТКИ.</a:t>
            </a:r>
          </a:p>
        </p:txBody>
      </p:sp>
    </p:spTree>
    <p:extLst>
      <p:ext uri="{BB962C8B-B14F-4D97-AF65-F5344CB8AC3E}">
        <p14:creationId xmlns:p14="http://schemas.microsoft.com/office/powerpoint/2010/main" val="1883844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</a:rPr>
              <a:t>Лечение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930303" y="898498"/>
            <a:ext cx="3506525" cy="501272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4400" b="1" dirty="0">
                <a:solidFill>
                  <a:srgbClr val="FFFF00"/>
                </a:solidFill>
              </a:rPr>
              <a:t>Этиотропные лекарственные средства должны быть назначены как можно раньше (в первые часы/дни заболевания). 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В </a:t>
            </a:r>
            <a:r>
              <a:rPr lang="ru-RU" sz="4400" b="1" dirty="0">
                <a:solidFill>
                  <a:srgbClr val="FFFF00"/>
                </a:solidFill>
              </a:rPr>
              <a:t>качестве противовирусного препарата широкого спектра действия может быть рекомендован </a:t>
            </a:r>
            <a:r>
              <a:rPr lang="ru-RU" sz="4400" b="1" dirty="0" err="1">
                <a:solidFill>
                  <a:srgbClr val="FFFF00"/>
                </a:solidFill>
              </a:rPr>
              <a:t>Рибавирин</a:t>
            </a:r>
            <a:r>
              <a:rPr lang="ru-RU" sz="4400" b="1" dirty="0">
                <a:solidFill>
                  <a:srgbClr val="FFFF00"/>
                </a:solidFill>
              </a:rPr>
              <a:t> как препарат, успешно применявшийся при лечении инфекции ТОРС в Китае, Сингапуре и др. странах. 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err="1" smtClean="0">
                <a:solidFill>
                  <a:srgbClr val="FFFF00"/>
                </a:solidFill>
              </a:rPr>
              <a:t>Арбидол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endParaRPr lang="ru-RU" sz="4400" b="1" dirty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687294" y="1216550"/>
            <a:ext cx="3941165" cy="468729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FF00"/>
                </a:solidFill>
              </a:rPr>
              <a:t>Лечение больных легкой и среднетяжелой формой заболевания проводится по схеме лечения больных гриппом.  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Госпитализированные </a:t>
            </a:r>
            <a:r>
              <a:rPr lang="ru-RU" sz="2000" b="1" dirty="0">
                <a:solidFill>
                  <a:srgbClr val="FFFF00"/>
                </a:solidFill>
              </a:rPr>
              <a:t>больные с </a:t>
            </a:r>
            <a:r>
              <a:rPr lang="ru-RU" sz="2000" b="1" dirty="0" err="1" smtClean="0">
                <a:solidFill>
                  <a:srgbClr val="FFFF00"/>
                </a:solidFill>
              </a:rPr>
              <a:t>коронавирусной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>
                <a:solidFill>
                  <a:srgbClr val="FFFF00"/>
                </a:solidFill>
              </a:rPr>
              <a:t>инфекцией должны размещаться в боксы или одноместные палаты.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При </a:t>
            </a:r>
            <a:r>
              <a:rPr lang="ru-RU" sz="2000" b="1" dirty="0">
                <a:solidFill>
                  <a:srgbClr val="FFFF00"/>
                </a:solidFill>
              </a:rPr>
              <a:t>необходимости проведения интенсивной терапии больных доставляют в ближайшие ОРИТ или ПИТ. </a:t>
            </a:r>
            <a:endParaRPr lang="ru-RU" sz="2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5267936" cy="9763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Меры инфекционной безопасности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319917"/>
            <a:ext cx="4056459" cy="454113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Изолирование пациента в отдельной палате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или БОКСЕ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Введение карантина на 14 дней;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Использование СИЗ;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Ограничение количества персонала задействованного в работе с данным пациентом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9" y="1319917"/>
            <a:ext cx="4230890" cy="504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7970575" cy="396043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Контактные по месту проживания и работы подлежат наблюдению в течение 14 дней с измерением температуры 2 раза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день, лабораторному обследованию не менее 3-х раз,  возможна выдача больничного листа.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29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3" y="1556792"/>
            <a:ext cx="7046168" cy="3958376"/>
          </a:xfrm>
        </p:spPr>
        <p:txBody>
          <a:bodyPr/>
          <a:lstStyle/>
          <a:p>
            <a:pPr algn="ctr"/>
            <a:r>
              <a:rPr lang="ru-RU" dirty="0" smtClean="0"/>
              <a:t>ПРОФИЛАКТИКА КОРОНАВИРУСНОЙ</a:t>
            </a:r>
            <a:br>
              <a:rPr lang="ru-RU" dirty="0" smtClean="0"/>
            </a:br>
            <a:r>
              <a:rPr lang="ru-RU" dirty="0" smtClean="0"/>
              <a:t>ИНФЕКЦИИ </a:t>
            </a:r>
            <a:br>
              <a:rPr lang="ru-RU" dirty="0" smtClean="0"/>
            </a:br>
            <a:r>
              <a:rPr lang="ru-RU" dirty="0" smtClean="0"/>
              <a:t>(ГРИППА)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802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827584" y="1052736"/>
            <a:ext cx="7488832" cy="4896544"/>
          </a:xfrm>
        </p:spPr>
        <p:txBody>
          <a:bodyPr>
            <a:noAutofit/>
          </a:bodyPr>
          <a:lstStyle/>
          <a:p>
            <a:pPr lvl="4"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Для предотвращения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распространения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инфекции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следует выполнять стандартные меры инфекционной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1238330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332656"/>
            <a:ext cx="8136433" cy="568915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7400" b="1" dirty="0" smtClean="0"/>
              <a:t>1. РЕГУЛЯРНОЕ И ЧАСТОЕ МЫТЬЕ РУК.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2. ВСЕ СРЕДСТВА ОБРАБОТКИ РУК В ТЕЧЕНИЕ 30 СЕКУНД УНИЧТОЖАЮТ ВИРУС.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3. ЛУЧШЕ ИСПОЛЬЗОВАТЬ СПИРТСОДЕРЖАЩИЕ АНТИСЕПТИКИ.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4. ПРОТИВ АЭРОЗОЛЕЙ ЭФФЕКТИВНО УФО-ОБЛУЧЕНИЕ В ТЕЧЕНИЕ 15 МИНУТ.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5. СОБЛЮДАТЬ «КАШЛЕВОЙ ЭТИКЕТ».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6. ИЗБЕГАТЬ ТЕСНЫХ КОНТАКТОВ С ЛЮДЬМИ С СИМПТОМАМИ ОРЗ.</a:t>
            </a:r>
          </a:p>
          <a:p>
            <a:endParaRPr lang="ru-RU" sz="7400" b="1" dirty="0" smtClean="0"/>
          </a:p>
          <a:p>
            <a:r>
              <a:rPr lang="ru-RU" sz="7400" b="1" dirty="0" smtClean="0"/>
              <a:t>7. ИЗБЕГАЙТЬ </a:t>
            </a:r>
            <a:r>
              <a:rPr lang="ru-RU" sz="7400" b="1" dirty="0" smtClean="0"/>
              <a:t>РУКОПОЖАТИЙ </a:t>
            </a:r>
            <a:r>
              <a:rPr lang="ru-RU" sz="7400" b="1" dirty="0" smtClean="0"/>
              <a:t>И ПОЦЕЛУЕВ.</a:t>
            </a:r>
          </a:p>
          <a:p>
            <a:endParaRPr lang="ru-RU" sz="7000" b="1" dirty="0" smtClean="0"/>
          </a:p>
          <a:p>
            <a:endParaRPr lang="ru-RU" sz="59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51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cale_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34" y="1124744"/>
            <a:ext cx="4752528" cy="374441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3346450" cy="347503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>
            <a:picLocks noGrp="1" noChangeArrowheads="1"/>
          </p:cNvPicPr>
          <p:nvPr>
            <p:ph sz="quarter" idx="429496729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68"/>
          <a:stretch/>
        </p:blipFill>
        <p:spPr bwMode="auto">
          <a:xfrm>
            <a:off x="5148064" y="836712"/>
            <a:ext cx="3744416" cy="446449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2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64704"/>
            <a:ext cx="8388424" cy="4967759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/>
              <a:t>8</a:t>
            </a:r>
            <a:r>
              <a:rPr lang="ru-RU" sz="2800" b="1" dirty="0" smtClean="0"/>
              <a:t>. НЕ УПОТРЕБЛЯТЬ В ПИЩУ СЫРЫЕ ИЛИ НЕДОСТАТОЧНО ПРОВАРЕННЫЕ ПРОДУКТЫ ЖИВОТНОГО ПРОИСХОЖДЕНИЯ.</a:t>
            </a:r>
          </a:p>
          <a:p>
            <a:endParaRPr lang="ru-RU" sz="2800" b="1" dirty="0" smtClean="0"/>
          </a:p>
          <a:p>
            <a:r>
              <a:rPr lang="ru-RU" sz="2800" b="1" dirty="0"/>
              <a:t>9</a:t>
            </a:r>
            <a:r>
              <a:rPr lang="ru-RU" sz="2800" b="1" dirty="0" smtClean="0"/>
              <a:t>. ТЩАТЕЛЬНО МЫТЬ ОВОЩИ И ФРУКТЫ.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10. НЕ ЕШЬТЕ ЕДУ ИЗ ОБЩИХ УПАКОВОК  ИЛИ ПОСУДЫ, С КОТОРОЙ СОПРИКАСАЛИСЬ ЧУЖИЕ РУКИ.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11. ЧАСТО ПРОВЕТРИВАЙТЕ  ПОМЕЩЕНИЯ.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12. ИМЕЙТЕ ИНДИВИДУАЛЬНЫЕ СРЕДСТВА ЛИЧНОЙ ГИГИЕНЫ (ЗУБНЫЕ ЩЕТКИ, ПОЛОТЕНЦА и т.д.).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13. СОТОВЫЕ ТЕЛЕФОНЫ, КЛАВИАТУРА,  БАНКОВСКИЕ КАРТЫ И др. ДОЛЖНЫ РЕГУЛЯРНО ОБЕЗЗАРАЖИВАТЬСЯ.</a:t>
            </a:r>
            <a:endParaRPr lang="en-US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16622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1" y="332657"/>
            <a:ext cx="8640960" cy="56887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 smtClean="0"/>
              <a:t>14. СОБЛЮДАТЬ ПРАВИЛА НОШЕНИЯ МАСОК ИЛИ РЕСПИРАТОРОВ. БОЛЕЕ ЭФФЕКЕТИВНЫ МАСКИ ДЛЯ ТЕХ, КТО УЖЕ ЗАРАЗИЛСЯ.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15. НЕ МЕНЕЕ 2-х РАЗ В ДЕНЬ ПРОВОДИТЬ  ВЛАЖНУЮ УБОРКУ ПОМЕЩЕНИЙ С ПРИМЕНЕНИЕМ ДЕЗСРЕДСТВ.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16.ОБЕЗЗАРАЖИВАНИЮ ПОДЛЕЖАТ: ПОСУДА, ДВЕРНЫЕ РУЧКИ, ВСЕ ПОВЕРХНОСТИ В ПОМЕЩЕНИИ (ПОДОКОННИКИ, МЕБЕЛЬ, СПИНКИ КРОВАТЕЙ,  СТЕНЫ).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17. ИГРУШКИ ОБРАБАТЫВАЮТСЯ НЕ МЕНЕЕ 1  РАЗА В ДЕНЬ.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1</a:t>
            </a:r>
            <a:r>
              <a:rPr lang="ru-RU" sz="2800" b="1" dirty="0" smtClean="0"/>
              <a:t>8</a:t>
            </a:r>
            <a:r>
              <a:rPr lang="en-US" sz="2800" b="1" dirty="0" smtClean="0"/>
              <a:t>.</a:t>
            </a:r>
            <a:r>
              <a:rPr lang="ru-RU" sz="2800" b="1" dirty="0" smtClean="0"/>
              <a:t>НЕ НАХОДИТЬСЯ В ПОМЕЩЕНИЯХ С ВЫСОКОЙ  СКУЧЕННОСТЬЮ ЛЮДЕЙ,  где </a:t>
            </a:r>
            <a:r>
              <a:rPr lang="ru-RU" sz="2800" b="1" dirty="0"/>
              <a:t>может находиться заболевший </a:t>
            </a:r>
            <a:r>
              <a:rPr lang="ru-RU" sz="2800" b="1" dirty="0" smtClean="0"/>
              <a:t>человек.</a:t>
            </a:r>
            <a:r>
              <a:rPr lang="ru-RU" sz="2800" b="1" dirty="0"/>
              <a:t> </a:t>
            </a:r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16653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560" y="764704"/>
            <a:ext cx="7560840" cy="344217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19. НЕ ПРИКАСАТЬСЯ НЕМЫТЫМИ РУКАМИ К НОСУ, НЕ ТЕРЕТЬ ГЛАЗА.</a:t>
            </a:r>
          </a:p>
          <a:p>
            <a:endParaRPr lang="ru-RU" dirty="0" smtClean="0"/>
          </a:p>
          <a:p>
            <a:r>
              <a:rPr lang="ru-RU" dirty="0" smtClean="0"/>
              <a:t>20. С СОБОЙ НОСИТЬ ОДНОРАЗОВЫЕ САЛФЕТКИ, ПРОПИТАННЫЕ СПИРТОВЫМИ ДЕЗИНФЕКТАНТАМИ.</a:t>
            </a:r>
          </a:p>
          <a:p>
            <a:endParaRPr lang="ru-RU" dirty="0" smtClean="0"/>
          </a:p>
          <a:p>
            <a:r>
              <a:rPr lang="ru-RU" dirty="0" smtClean="0"/>
              <a:t>21.НЕ РАЗБРАСЫВАТЬ  ИСПОЛЬЗОВАННЫЕ САЛФЕТКИ.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71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Физические способы профилактики гриппа и других ОРВИ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332656"/>
            <a:ext cx="8816280" cy="5641107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endParaRPr lang="ru-RU" sz="700" b="1" dirty="0" smtClean="0"/>
          </a:p>
          <a:p>
            <a:r>
              <a:rPr lang="ru-RU" sz="2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Гипертермические ванны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морской солью, экстрактами пихтового масла или другими ароматическими  маслами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ru-RU" sz="2800" b="1" dirty="0" smtClean="0"/>
              <a:t> 2-3 раза в неделю по 10 минут</a:t>
            </a:r>
          </a:p>
          <a:p>
            <a:r>
              <a:rPr lang="ru-RU" sz="2800" b="1" u="sng" dirty="0" smtClean="0">
                <a:solidFill>
                  <a:srgbClr val="0000CC"/>
                </a:solidFill>
              </a:rPr>
              <a:t>Промывание носоглотки раствором морской соли перед сном.</a:t>
            </a:r>
          </a:p>
          <a:p>
            <a:r>
              <a:rPr lang="ru-RU" sz="28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Закаливающие процедуры:</a:t>
            </a:r>
            <a:r>
              <a:rPr lang="ru-RU" sz="2800" b="1" dirty="0" smtClean="0"/>
              <a:t> утренний контрастный душ в течение 10 минут с обтиранием</a:t>
            </a:r>
          </a:p>
        </p:txBody>
      </p:sp>
    </p:spTree>
    <p:extLst>
      <p:ext uri="{BB962C8B-B14F-4D97-AF65-F5344CB8AC3E}">
        <p14:creationId xmlns:p14="http://schemas.microsoft.com/office/powerpoint/2010/main" val="36261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511300" y="620713"/>
            <a:ext cx="7632700" cy="525621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ВИТАМИНОВ-АНТИОКСИДАНТОВ: А, Д, Е, С.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ЭНТЕРОСОРБЕНТОВ (при условии ежедневного стула)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УМЕРЕННЫЕ ФИЗИЧЕСКИЕ НАГРУЗКИ, ПРОГУЛКИ. 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ДОСТАТОЧНОЕ УПОТРЕБЛЕНИЕ ЖИДКОСТИ.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ПРИ УСЛОВИИ НОРМАЛЬНОЙ РАБОТЫ  ВЫДЕЛИТЕЛЬНЫХ ОРГАНОВ (ПОЧЕК, ЖКТ, ДИХАТЕЛЬНОЙ СИСТЕМЫ, КОЖИ)  БУДЕТ ОБЕСПЕЧЕНА КАЧЕСТВЕННАЯ РАБОТА ИММУННОЙ СИСТЕМЫ!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30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myfamilydoctor.ru/wp-content/uploads/2018/03/ExternalLink_shutterstock_28554299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5400600" cy="355302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79712" y="1052736"/>
            <a:ext cx="54726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сегодняшний день нет средств специфического лечения и специфической профилактики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доказанной эффективностью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БУДЬТЕ ЗДОРОВЫ!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692696"/>
            <a:ext cx="8748464" cy="5112568"/>
          </a:xfrm>
        </p:spPr>
        <p:txBody>
          <a:bodyPr>
            <a:noAutofit/>
          </a:bodyPr>
          <a:lstStyle/>
          <a:p>
            <a:r>
              <a:rPr lang="ru-RU" sz="4800" b="1" dirty="0" err="1" smtClean="0"/>
              <a:t>Коронавирус</a:t>
            </a:r>
            <a:r>
              <a:rPr lang="ru-RU" sz="4800" b="1" dirty="0" smtClean="0"/>
              <a:t> был впервые выделен в 1965 году от больного острым респираторным заболеванием. К числу ООИ его не причисляли.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0580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692696"/>
            <a:ext cx="8676456" cy="48245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Первые серьезные проявления </a:t>
            </a:r>
            <a:r>
              <a:rPr lang="ru-RU" sz="3600" b="1" dirty="0" err="1" smtClean="0"/>
              <a:t>коронавирусной</a:t>
            </a:r>
            <a:r>
              <a:rPr lang="ru-RU" sz="3600" b="1" dirty="0" smtClean="0"/>
              <a:t> инфекции отмечены в 2002 – 2003 годах в виде «атипичной пневмонии»(ТОРС, </a:t>
            </a:r>
            <a:r>
              <a:rPr lang="en-US" sz="3600" b="1" dirty="0" smtClean="0"/>
              <a:t> SARS)</a:t>
            </a:r>
            <a:r>
              <a:rPr lang="ru-RU" sz="3600" b="1" dirty="0" smtClean="0"/>
              <a:t>, начавшейся в Китае с распространением в 32 странах и смертностью около 10%. В 2004 году заболевание прекратилось.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584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692696"/>
            <a:ext cx="8604448" cy="511256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2012 году выделен новый </a:t>
            </a:r>
            <a:r>
              <a:rPr lang="ru-RU" sz="3200" dirty="0" err="1" smtClean="0"/>
              <a:t>коронавирус</a:t>
            </a:r>
            <a:r>
              <a:rPr lang="ru-RU" sz="3200" dirty="0" smtClean="0"/>
              <a:t> (</a:t>
            </a:r>
            <a:r>
              <a:rPr lang="en-US" sz="3200" dirty="0" smtClean="0"/>
              <a:t>MERS)</a:t>
            </a:r>
            <a:r>
              <a:rPr lang="ru-RU" sz="3200" dirty="0" smtClean="0"/>
              <a:t>  «ближневосточный респираторный </a:t>
            </a:r>
            <a:r>
              <a:rPr lang="ru-RU" sz="3200" dirty="0" err="1" smtClean="0"/>
              <a:t>коронавирусный</a:t>
            </a:r>
            <a:r>
              <a:rPr lang="ru-RU" sz="3200" dirty="0" smtClean="0"/>
              <a:t> </a:t>
            </a:r>
            <a:r>
              <a:rPr lang="ru-RU" sz="3200" dirty="0" smtClean="0"/>
              <a:t>синдром» в Саудовской Аравии. Выявили в 27 странах и смертность при нем составила около 35%. Передача от человека к человеку носила ограниченный характер. ВОЗ рекомендовала ограничить в эти страны поездки и торговлю. Единичные случаи регистрируются сейчас.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67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8676456" cy="536145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д</a:t>
            </a:r>
            <a:r>
              <a:rPr lang="ru-RU" sz="2800" dirty="0" smtClean="0"/>
              <a:t>екабре 2019 года Китай сообщил о вспышке пневмонии, вызванной новой </a:t>
            </a:r>
            <a:r>
              <a:rPr lang="ru-RU" sz="2800" dirty="0" err="1" smtClean="0"/>
              <a:t>коронавирусной</a:t>
            </a:r>
            <a:r>
              <a:rPr lang="ru-RU" sz="2800" dirty="0" smtClean="0"/>
              <a:t> инфекцией (</a:t>
            </a:r>
            <a:r>
              <a:rPr lang="en-US" sz="2800" dirty="0" smtClean="0"/>
              <a:t>COVID</a:t>
            </a:r>
            <a:r>
              <a:rPr lang="ru-RU" sz="2800" dirty="0" smtClean="0"/>
              <a:t>-</a:t>
            </a:r>
            <a:r>
              <a:rPr lang="en-US" sz="2800" dirty="0" smtClean="0"/>
              <a:t>19)</a:t>
            </a:r>
            <a:r>
              <a:rPr lang="ru-RU" sz="2800" dirty="0" smtClean="0"/>
              <a:t>.За короткий период (на 12.03.20)) вирус распространился более чем в 112 странах, зарегистрирован </a:t>
            </a:r>
            <a:r>
              <a:rPr lang="en-US" sz="2800" dirty="0" smtClean="0"/>
              <a:t>&gt; 125</a:t>
            </a:r>
            <a:r>
              <a:rPr lang="ru-RU" sz="2800" dirty="0" smtClean="0"/>
              <a:t> тысяч человек.</a:t>
            </a:r>
          </a:p>
          <a:p>
            <a:r>
              <a:rPr lang="ru-RU" sz="2800" dirty="0" smtClean="0"/>
              <a:t>Лидируют следующие страны: Китай (</a:t>
            </a:r>
            <a:r>
              <a:rPr lang="en-US" sz="2800" dirty="0" smtClean="0"/>
              <a:t>&gt;81000)</a:t>
            </a:r>
            <a:r>
              <a:rPr lang="ru-RU" sz="2800" dirty="0" smtClean="0"/>
              <a:t>, Италия</a:t>
            </a:r>
            <a:r>
              <a:rPr lang="en-US" sz="2800" dirty="0" smtClean="0"/>
              <a:t> (&gt;9200), </a:t>
            </a:r>
            <a:r>
              <a:rPr lang="ru-RU" sz="2800" dirty="0" err="1" smtClean="0"/>
              <a:t>Ю.Корея</a:t>
            </a:r>
            <a:r>
              <a:rPr lang="ru-RU" sz="2800" dirty="0" smtClean="0"/>
              <a:t> (</a:t>
            </a:r>
            <a:r>
              <a:rPr lang="en-US" sz="2800" dirty="0" smtClean="0"/>
              <a:t>&gt;7500</a:t>
            </a:r>
            <a:r>
              <a:rPr lang="ru-RU" sz="2800" dirty="0" smtClean="0"/>
              <a:t>),Иран (</a:t>
            </a:r>
            <a:r>
              <a:rPr lang="en-US" sz="2800" dirty="0" smtClean="0"/>
              <a:t>&gt;7200</a:t>
            </a:r>
            <a:r>
              <a:rPr lang="ru-RU" sz="2800" dirty="0" smtClean="0"/>
              <a:t>), Франция (</a:t>
            </a:r>
            <a:r>
              <a:rPr lang="en-US" sz="2800" dirty="0" smtClean="0"/>
              <a:t>&gt;1200</a:t>
            </a:r>
            <a:r>
              <a:rPr lang="ru-RU" sz="2800" dirty="0" smtClean="0"/>
              <a:t>), Германия (</a:t>
            </a:r>
            <a:r>
              <a:rPr lang="en-US" sz="2800" dirty="0" smtClean="0"/>
              <a:t>&gt;1170</a:t>
            </a:r>
            <a:r>
              <a:rPr lang="ru-RU" sz="2800" dirty="0" smtClean="0"/>
              <a:t>),Испания (</a:t>
            </a:r>
            <a:r>
              <a:rPr lang="en-US" sz="2800" dirty="0" smtClean="0"/>
              <a:t>&gt;1100</a:t>
            </a:r>
            <a:r>
              <a:rPr lang="ru-RU" sz="2800" dirty="0" smtClean="0"/>
              <a:t>), США (</a:t>
            </a:r>
            <a:r>
              <a:rPr lang="en-US" sz="2800" dirty="0" smtClean="0"/>
              <a:t>&gt;700</a:t>
            </a:r>
            <a:r>
              <a:rPr lang="ru-RU" sz="2800" dirty="0" smtClean="0"/>
              <a:t>), Япония (</a:t>
            </a:r>
            <a:r>
              <a:rPr lang="en-US" sz="2800" dirty="0" smtClean="0"/>
              <a:t>&gt;500</a:t>
            </a:r>
            <a:r>
              <a:rPr lang="ru-RU" sz="2800" dirty="0" smtClean="0"/>
              <a:t>), Швейцария (</a:t>
            </a:r>
            <a:r>
              <a:rPr lang="en-US" sz="2800" dirty="0" smtClean="0"/>
              <a:t>&gt;400</a:t>
            </a:r>
            <a:r>
              <a:rPr lang="ru-RU" sz="2800" dirty="0" smtClean="0"/>
              <a:t>). В России зарегистрировано</a:t>
            </a:r>
            <a:r>
              <a:rPr lang="en-US" sz="2800" dirty="0" smtClean="0"/>
              <a:t> </a:t>
            </a:r>
            <a:r>
              <a:rPr lang="ru-RU" sz="2800" dirty="0" smtClean="0"/>
              <a:t>25 подтвержденных случаев.</a:t>
            </a:r>
          </a:p>
          <a:p>
            <a:r>
              <a:rPr lang="ru-RU" sz="2800" dirty="0" smtClean="0"/>
              <a:t>ВОЗ объявлена пандемия.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7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96" y="116632"/>
            <a:ext cx="9037004" cy="762000"/>
          </a:xfrm>
        </p:spPr>
        <p:txBody>
          <a:bodyPr>
            <a:noAutofit/>
          </a:bodyPr>
          <a:lstStyle/>
          <a:p>
            <a:r>
              <a:rPr lang="ru-RU" sz="3600" dirty="0"/>
              <a:t>Почему ТОРС </a:t>
            </a:r>
            <a:r>
              <a:rPr lang="ru-RU" sz="3600" dirty="0" smtClean="0"/>
              <a:t>, БВРС,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2019-nCoV </a:t>
            </a:r>
            <a:r>
              <a:rPr lang="ru-RU" sz="3600" dirty="0" smtClean="0"/>
              <a:t> </a:t>
            </a:r>
            <a:r>
              <a:rPr lang="ru-RU" sz="3600" dirty="0"/>
              <a:t>относится к ООИ?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3457490"/>
              </p:ext>
            </p:extLst>
          </p:nvPr>
        </p:nvGraphicFramePr>
        <p:xfrm>
          <a:off x="251520" y="1268760"/>
          <a:ext cx="889248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2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49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Признак ООИ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для ТОРС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БВРС,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2019-nCoV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Быстрое распространение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ТОРС распространился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по планете за несколько месяцев.</a:t>
                      </a:r>
                    </a:p>
                    <a:p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БВРС в 2015 г. смог проникнуть с Аравийского п-ова в Южную Корею, где заразилось около 200 человек.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Летальность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ТОРС – 9,3%, БВРС – 35,8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%, </a:t>
                      </a: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2019-nCoV- 10%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err="1">
                          <a:latin typeface="Times New Roman" pitchFamily="18" charset="0"/>
                          <a:cs typeface="Times New Roman" pitchFamily="18" charset="0"/>
                        </a:rPr>
                        <a:t>Инвалидизация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Международное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ТОРС 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повсеместно с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IX/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2002 по 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VII/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2003,</a:t>
                      </a:r>
                      <a:r>
                        <a:rPr lang="en-US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всего 8096 заболевших</a:t>
                      </a:r>
                    </a:p>
                    <a:p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БВРС – с 2013 г. 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преимущественно 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Саудовская Аравия, заносы в страны Европы, Африки, 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Азии</a:t>
                      </a:r>
                    </a:p>
                    <a:p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2019-nCoV-  с декабря 2019 г. пока Азия (Китай, Южная </a:t>
                      </a:r>
                      <a:r>
                        <a:rPr lang="ru-RU" sz="2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Корея,Тайланд</a:t>
                      </a:r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Италия)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Значение для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В 2003 г. зарегистрирован 1</a:t>
                      </a:r>
                      <a:r>
                        <a:rPr lang="ru-RU" sz="2200" baseline="0" dirty="0">
                          <a:latin typeface="Times New Roman" pitchFamily="18" charset="0"/>
                          <a:cs typeface="Times New Roman" pitchFamily="18" charset="0"/>
                        </a:rPr>
                        <a:t> сл. ТОРС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1584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3951924"/>
              </p:ext>
            </p:extLst>
          </p:nvPr>
        </p:nvGraphicFramePr>
        <p:xfrm>
          <a:off x="323528" y="620688"/>
          <a:ext cx="8286807" cy="603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744"/>
                <a:gridCol w="2173364">
                  <a:extLst>
                    <a:ext uri="{9D8B030D-6E8A-4147-A177-3AD203B41FA5}">
                      <a16:colId xmlns:a16="http://schemas.microsoft.com/office/drawing/2014/main" xmlns="" val="2923526286"/>
                    </a:ext>
                  </a:extLst>
                </a:gridCol>
                <a:gridCol w="2328603">
                  <a:extLst>
                    <a:ext uri="{9D8B030D-6E8A-4147-A177-3AD203B41FA5}">
                      <a16:colId xmlns:a16="http://schemas.microsoft.com/office/drawing/2014/main" xmlns="" val="2853227745"/>
                    </a:ext>
                  </a:extLst>
                </a:gridCol>
                <a:gridCol w="1689096"/>
              </a:tblGrid>
              <a:tr h="82847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ТОРС (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SARS)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БВРС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(Ближневосточный респираторный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коронавирусный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синдром)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2019-nCoV (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Novel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coronavirus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extLst>
                  <a:ext uri="{0D108BD9-81ED-4DB2-BD59-A6C34878D82A}">
                    <a16:rowId xmlns:a16="http://schemas.microsoft.com/office/drawing/2014/main" xmlns="" val="3186748892"/>
                  </a:ext>
                </a:extLst>
              </a:tr>
              <a:tr h="65550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больной человек и реконвалесцент до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дней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одногорбые верблюды (резервуар),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больной человек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больной человек летучие мыши</a:t>
                      </a:r>
                    </a:p>
                  </a:txBody>
                  <a:tcPr marL="84287" marR="84287"/>
                </a:tc>
                <a:extLst>
                  <a:ext uri="{0D108BD9-81ED-4DB2-BD59-A6C34878D82A}">
                    <a16:rowId xmlns:a16="http://schemas.microsoft.com/office/drawing/2014/main" xmlns="" val="4054099207"/>
                  </a:ext>
                </a:extLst>
              </a:tr>
              <a:tr h="131335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ГРУППЫ РИСКА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медицинские работники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близкие родственники больного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лица, профессионально связанные с верблюдами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хронические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больные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медицинские работники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близкие родственники больного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работники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близкие родственники больного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extLst>
                  <a:ext uri="{0D108BD9-81ED-4DB2-BD59-A6C34878D82A}">
                    <a16:rowId xmlns:a16="http://schemas.microsoft.com/office/drawing/2014/main" xmlns="" val="1420562451"/>
                  </a:ext>
                </a:extLst>
              </a:tr>
              <a:tr h="5485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ИНКУБАЦИОННЫЙ ПЕРИОД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до 10 дней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до 14 дней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 14 дней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extLst>
                  <a:ext uri="{0D108BD9-81ED-4DB2-BD59-A6C34878D82A}">
                    <a16:rowId xmlns:a16="http://schemas.microsoft.com/office/drawing/2014/main" xmlns="" val="158749530"/>
                  </a:ext>
                </a:extLst>
              </a:tr>
              <a:tr h="149014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ПУТИ ПЕРЕДАЧИ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воздушно-капельный, воздушно-пылевой;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контактный;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фекально-оральный(?)</a:t>
                      </a: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контактный;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воздушно-пылевой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воздушно-капельный, воздушно-пылевой;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контактный;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фекально-оральный(?)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87" marR="84287"/>
                </a:tc>
                <a:extLst>
                  <a:ext uri="{0D108BD9-81ED-4DB2-BD59-A6C34878D82A}">
                    <a16:rowId xmlns:a16="http://schemas.microsoft.com/office/drawing/2014/main" xmlns="" val="43796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2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764704"/>
            <a:ext cx="7200800" cy="504056"/>
          </a:xfrm>
        </p:spPr>
        <p:txBody>
          <a:bodyPr/>
          <a:lstStyle/>
          <a:p>
            <a:pPr algn="ctr"/>
            <a:r>
              <a:rPr lang="ru-RU" dirty="0" smtClean="0"/>
              <a:t>ПАТОГЕНЕЗ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845407"/>
            <a:ext cx="4016375" cy="2667124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3996881" cy="4296552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Первичное поражение вирусом альвеолярного эпителия.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Повышение проницаемости клеточных мембран.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Скопление жидкости в альвеолах, распад альвеол.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Присоединение вторичной бактериальной флоры.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Развитие тяжелой ДН, которая становится причиной смерти.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437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345</TotalTime>
  <Words>1129</Words>
  <Application>Microsoft Office PowerPoint</Application>
  <PresentationFormat>Экран (4:3)</PresentationFormat>
  <Paragraphs>162</Paragraphs>
  <Slides>25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КОРОНАВИРУСНАЯ   ИНФЕКЦИЯ  Преподаватель инфекционных болезней Федоренко Нина Андреевна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ТОРС , БВРС, 2019-nCoV  относится к ООИ?</vt:lpstr>
      <vt:lpstr>Эпидемиология</vt:lpstr>
      <vt:lpstr>ПАТОГЕНЕЗ</vt:lpstr>
      <vt:lpstr>Презентация PowerPoint</vt:lpstr>
      <vt:lpstr>НАИБОЛЬШЕМУ ЗАБОЛЕВАНИЮ ПОДВЕРЖЕНЫ </vt:lpstr>
      <vt:lpstr>Осложнения </vt:lpstr>
      <vt:lpstr>ДИАГНОСТИКА</vt:lpstr>
      <vt:lpstr>Лечение </vt:lpstr>
      <vt:lpstr>Меры инфекционной безопасности </vt:lpstr>
      <vt:lpstr>Презентация PowerPoint</vt:lpstr>
      <vt:lpstr>ПРОФИЛАКТИКА КОРОНАВИРУСНОЙ ИНФЕКЦИИ  (ГРИППА)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Физические способы профилактики гриппа и других ОРВИ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КОРОНОВИРУСНАЯ  ИНФЕКЦИЯ</dc:title>
  <dc:creator>DNA7 X64</dc:creator>
  <cp:lastModifiedBy>Коровашкина Светлана Владимировна</cp:lastModifiedBy>
  <cp:revision>38</cp:revision>
  <dcterms:created xsi:type="dcterms:W3CDTF">2020-03-10T04:13:45Z</dcterms:created>
  <dcterms:modified xsi:type="dcterms:W3CDTF">2020-03-12T02:53:25Z</dcterms:modified>
</cp:coreProperties>
</file>